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</p:sldMasterIdLst>
  <p:sldIdLst>
    <p:sldId id="266" r:id="rId8"/>
    <p:sldId id="259" r:id="rId9"/>
    <p:sldId id="262" r:id="rId10"/>
    <p:sldId id="260" r:id="rId11"/>
    <p:sldId id="261" r:id="rId12"/>
    <p:sldId id="263" r:id="rId13"/>
    <p:sldId id="264" r:id="rId14"/>
    <p:sldId id="267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8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2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6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7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2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7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1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2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1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5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9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2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5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9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4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0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1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2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4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1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2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8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7" y="185978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8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8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2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4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5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6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8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3.11.2020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67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3.11.2020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178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3.11.2020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99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3.11.2020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62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7" y="185978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3.11.2020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226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3.11.2020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73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3.11.2020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504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3.11.2020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615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3.11.2020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74"/>
            <a:ext cx="609600" cy="365125"/>
          </a:xfrm>
        </p:spPr>
        <p:txBody>
          <a:bodyPr/>
          <a:lstStyle/>
          <a:p>
            <a:fld id="{96768194-CCB5-4D28-ACBA-94927297C55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4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92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3.11.2020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23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3.11.2020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194-CCB5-4D28-ACBA-94927297C55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D8B-A51E-4537-BE2B-44578C7801A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74"/>
            <a:ext cx="609600" cy="365125"/>
          </a:xfrm>
        </p:spPr>
        <p:txBody>
          <a:bodyPr/>
          <a:lstStyle/>
          <a:p>
            <a:fld id="{96768194-CCB5-4D28-ACBA-94927297C55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4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A05D8B-A51E-4537-BE2B-44578C7801A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7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7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768194-CCB5-4D28-ACBA-94927297C55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9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6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3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217C-5BA9-4F62-859C-113EFFB549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27172-7BB0-4520-A31C-CB8F5F227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A05D8B-A51E-4537-BE2B-44578C7801A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3.11.2020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7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7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768194-CCB5-4D28-ACBA-94927297C55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53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800" dirty="0" smtClean="0"/>
              <a:t>ERCIYES UNIVESITY</a:t>
            </a:r>
            <a:r>
              <a:rPr lang="tr-TR" sz="4800" dirty="0"/>
              <a:t/>
            </a:r>
            <a:br>
              <a:rPr lang="tr-TR" sz="4800" dirty="0"/>
            </a:br>
            <a:r>
              <a:rPr lang="en-US" sz="4800" dirty="0" smtClean="0"/>
              <a:t>FACULTY </a:t>
            </a:r>
            <a:r>
              <a:rPr lang="en-US" sz="4800" dirty="0"/>
              <a:t>OF ECONOMICS AND ADMINISTRATIVE SCIENCES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4274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err="1"/>
              <a:t>T</a:t>
            </a:r>
            <a:r>
              <a:rPr lang="tr-TR" b="1" dirty="0" err="1" smtClean="0"/>
              <a:t>owards</a:t>
            </a:r>
            <a:r>
              <a:rPr lang="tr-TR" b="1" dirty="0" smtClean="0"/>
              <a:t> </a:t>
            </a:r>
            <a:r>
              <a:rPr lang="tr-TR" b="1" dirty="0" err="1"/>
              <a:t>good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better</a:t>
            </a:r>
            <a:r>
              <a:rPr lang="tr-TR" b="1" dirty="0"/>
              <a:t>. </a:t>
            </a:r>
            <a:r>
              <a:rPr lang="tr-TR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1000" y="365125"/>
            <a:ext cx="7886700" cy="828000"/>
          </a:xfrm>
          <a:solidFill>
            <a:schemeClr val="accent3">
              <a:lumMod val="40000"/>
              <a:lumOff val="60000"/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Backround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1000" y="2115319"/>
            <a:ext cx="3970782" cy="3608831"/>
          </a:xfrm>
          <a:solidFill>
            <a:schemeClr val="accent3">
              <a:lumMod val="60000"/>
              <a:lumOff val="40000"/>
              <a:alpha val="55000"/>
            </a:schemeClr>
          </a:solidFill>
        </p:spPr>
        <p:txBody>
          <a:bodyPr>
            <a:normAutofit/>
          </a:bodyPr>
          <a:lstStyle/>
          <a:p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founding</a:t>
            </a:r>
            <a:r>
              <a:rPr lang="tr-TR" dirty="0"/>
              <a:t> </a:t>
            </a:r>
            <a:r>
              <a:rPr lang="tr-TR" dirty="0" err="1"/>
              <a:t>dean</a:t>
            </a:r>
            <a:r>
              <a:rPr lang="tr-TR" dirty="0"/>
              <a:t> Prof. Dr. Abdurrahman ÇAYCI: </a:t>
            </a:r>
          </a:p>
          <a:p>
            <a:pPr marL="0" indent="0">
              <a:buNone/>
            </a:pPr>
            <a:r>
              <a:rPr lang="tr-TR" dirty="0" smtClean="0"/>
              <a:t>«</a:t>
            </a:r>
            <a:r>
              <a:rPr lang="en-US" dirty="0"/>
              <a:t>After our founding law was passed, education started with the support of </a:t>
            </a:r>
            <a:r>
              <a:rPr lang="en-US" dirty="0" err="1"/>
              <a:t>Hacettepe</a:t>
            </a:r>
            <a:r>
              <a:rPr lang="en-US" dirty="0"/>
              <a:t> University on January 7, 1980 with a total of 75 students.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97" y="1280162"/>
            <a:ext cx="2836184" cy="24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xmlns="" id="{2DAD052C-38EB-4326-AEC1-46484BA27D82}"/>
              </a:ext>
            </a:extLst>
          </p:cNvPr>
          <p:cNvSpPr txBox="1">
            <a:spLocks/>
          </p:cNvSpPr>
          <p:nvPr/>
        </p:nvSpPr>
        <p:spPr>
          <a:xfrm>
            <a:off x="5155327" y="3252184"/>
            <a:ext cx="2719550" cy="500010"/>
          </a:xfrm>
          <a:prstGeom prst="rect">
            <a:avLst/>
          </a:prstGeom>
          <a:solidFill>
            <a:schemeClr val="accent3">
              <a:lumMod val="40000"/>
              <a:lumOff val="60000"/>
              <a:alpha val="68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 anchorCtr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founding</a:t>
            </a:r>
            <a:r>
              <a:rPr lang="tr-TR" dirty="0"/>
              <a:t> </a:t>
            </a:r>
            <a:r>
              <a:rPr lang="tr-TR" dirty="0" err="1"/>
              <a:t>dean</a:t>
            </a:r>
            <a:r>
              <a:rPr lang="tr-TR" dirty="0"/>
              <a:t> </a:t>
            </a:r>
            <a:endParaRPr lang="tr-TR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prstClr val="black"/>
                </a:solidFill>
              </a:rPr>
              <a:t>Prof</a:t>
            </a:r>
            <a:r>
              <a:rPr lang="tr-TR" dirty="0">
                <a:solidFill>
                  <a:prstClr val="black"/>
                </a:solidFill>
              </a:rPr>
              <a:t>. Dr. Abdurrahman ÇAYCI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09" y="3919756"/>
            <a:ext cx="2855549" cy="2660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2DAD052C-38EB-4326-AEC1-46484BA27D82}"/>
              </a:ext>
            </a:extLst>
          </p:cNvPr>
          <p:cNvSpPr txBox="1">
            <a:spLocks/>
          </p:cNvSpPr>
          <p:nvPr/>
        </p:nvSpPr>
        <p:spPr>
          <a:xfrm>
            <a:off x="5155339" y="6263471"/>
            <a:ext cx="2823119" cy="295853"/>
          </a:xfrm>
          <a:prstGeom prst="rect">
            <a:avLst/>
          </a:prstGeom>
          <a:solidFill>
            <a:schemeClr val="accent3">
              <a:lumMod val="40000"/>
              <a:lumOff val="60000"/>
              <a:alpha val="68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 anchorCtr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</a:rPr>
              <a:t>Our Academic Staff in the Foundation Years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6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28000"/>
          </a:xfrm>
          <a:solidFill>
            <a:schemeClr val="accent3">
              <a:lumMod val="40000"/>
              <a:lumOff val="60000"/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dirty="0" smtClean="0"/>
              <a:t>ACADEMIC PROFILE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350150"/>
            <a:ext cx="7886700" cy="3538855"/>
          </a:xfrm>
          <a:solidFill>
            <a:schemeClr val="accent3">
              <a:lumMod val="60000"/>
              <a:lumOff val="40000"/>
              <a:alpha val="5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The distribution of the </a:t>
            </a:r>
            <a:r>
              <a:rPr lang="en-US" dirty="0" smtClean="0"/>
              <a:t>academic</a:t>
            </a:r>
            <a:r>
              <a:rPr lang="tr-TR" dirty="0" smtClean="0"/>
              <a:t> </a:t>
            </a:r>
            <a:r>
              <a:rPr lang="tr-TR" dirty="0" err="1" smtClean="0"/>
              <a:t>staff</a:t>
            </a:r>
            <a:r>
              <a:rPr lang="en-US" dirty="0" smtClean="0"/>
              <a:t> </a:t>
            </a:r>
            <a:r>
              <a:rPr lang="en-US" dirty="0"/>
              <a:t>in our faculty according to their titles is as follows.</a:t>
            </a:r>
            <a:r>
              <a:rPr lang="tr-TR" dirty="0" smtClean="0"/>
              <a:t>;</a:t>
            </a:r>
            <a:endParaRPr lang="tr-TR" dirty="0"/>
          </a:p>
          <a:p>
            <a:r>
              <a:rPr lang="tr-TR" dirty="0" smtClean="0"/>
              <a:t>20 </a:t>
            </a:r>
            <a:r>
              <a:rPr lang="tr-TR" dirty="0" err="1"/>
              <a:t>P</a:t>
            </a:r>
            <a:r>
              <a:rPr lang="tr-TR" dirty="0" err="1" smtClean="0"/>
              <a:t>rofessors</a:t>
            </a:r>
            <a:r>
              <a:rPr lang="tr-TR" dirty="0" smtClean="0"/>
              <a:t> </a:t>
            </a:r>
          </a:p>
          <a:p>
            <a:r>
              <a:rPr lang="tr-TR" dirty="0" smtClean="0"/>
              <a:t>17 </a:t>
            </a:r>
            <a:r>
              <a:rPr lang="tr-TR" dirty="0" err="1"/>
              <a:t>A</a:t>
            </a:r>
            <a:r>
              <a:rPr lang="tr-TR" dirty="0" err="1" smtClean="0"/>
              <a:t>ssociate</a:t>
            </a:r>
            <a:r>
              <a:rPr lang="tr-TR" dirty="0" smtClean="0"/>
              <a:t> </a:t>
            </a:r>
            <a:r>
              <a:rPr lang="tr-TR" dirty="0" err="1"/>
              <a:t>professors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/>
              <a:t>19 </a:t>
            </a:r>
            <a:r>
              <a:rPr lang="tr-TR" dirty="0" err="1"/>
              <a:t>A</a:t>
            </a:r>
            <a:r>
              <a:rPr lang="tr-TR" dirty="0" err="1" smtClean="0"/>
              <a:t>ssistant</a:t>
            </a:r>
            <a:r>
              <a:rPr lang="tr-TR" dirty="0" smtClean="0"/>
              <a:t> </a:t>
            </a:r>
            <a:r>
              <a:rPr lang="tr-TR" dirty="0" err="1"/>
              <a:t>professors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9 </a:t>
            </a:r>
            <a:r>
              <a:rPr lang="tr-TR" dirty="0"/>
              <a:t> </a:t>
            </a:r>
            <a:r>
              <a:rPr lang="tr-TR" dirty="0" err="1"/>
              <a:t>L</a:t>
            </a:r>
            <a:r>
              <a:rPr lang="tr-TR" dirty="0" err="1" smtClean="0"/>
              <a:t>ecturers</a:t>
            </a:r>
            <a:endParaRPr lang="tr-TR" dirty="0"/>
          </a:p>
          <a:p>
            <a:r>
              <a:rPr lang="tr-TR" dirty="0"/>
              <a:t>19 </a:t>
            </a:r>
            <a:r>
              <a:rPr lang="tr-TR" dirty="0" err="1"/>
              <a:t>R</a:t>
            </a:r>
            <a:r>
              <a:rPr lang="tr-TR" dirty="0" err="1" smtClean="0"/>
              <a:t>esearch</a:t>
            </a:r>
            <a:r>
              <a:rPr lang="tr-TR" dirty="0" smtClean="0"/>
              <a:t> </a:t>
            </a:r>
            <a:r>
              <a:rPr lang="tr-TR" dirty="0" err="1"/>
              <a:t>assistants</a:t>
            </a: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28650" y="5046005"/>
            <a:ext cx="7886700" cy="1379180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err="1" smtClean="0">
                <a:solidFill>
                  <a:prstClr val="black"/>
                </a:solidFill>
              </a:rPr>
              <a:t>The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Average </a:t>
            </a:r>
            <a:r>
              <a:rPr lang="en-US" dirty="0">
                <a:solidFill>
                  <a:prstClr val="black"/>
                </a:solidFill>
              </a:rPr>
              <a:t>age of our academic staff </a:t>
            </a:r>
            <a:r>
              <a:rPr lang="tr-TR" dirty="0" smtClean="0">
                <a:solidFill>
                  <a:prstClr val="black"/>
                </a:solidFill>
              </a:rPr>
              <a:t>: </a:t>
            </a:r>
            <a:r>
              <a:rPr lang="tr-TR" dirty="0">
                <a:solidFill>
                  <a:prstClr val="black"/>
                </a:solidFill>
              </a:rPr>
              <a:t>42,82</a:t>
            </a:r>
          </a:p>
          <a:p>
            <a:pPr marL="0" indent="0">
              <a:buNone/>
            </a:pPr>
            <a:r>
              <a:rPr lang="en-US" dirty="0"/>
              <a:t>The </a:t>
            </a:r>
            <a:r>
              <a:rPr lang="tr-TR" dirty="0" smtClean="0"/>
              <a:t>N</a:t>
            </a:r>
            <a:r>
              <a:rPr lang="en-US" dirty="0" smtClean="0"/>
              <a:t>umber </a:t>
            </a:r>
            <a:r>
              <a:rPr lang="en-US" dirty="0"/>
              <a:t>of graduate students abroad  </a:t>
            </a:r>
            <a:r>
              <a:rPr lang="tr-TR" dirty="0" smtClean="0">
                <a:solidFill>
                  <a:prstClr val="black"/>
                </a:solidFill>
              </a:rPr>
              <a:t>: </a:t>
            </a:r>
            <a:r>
              <a:rPr lang="tr-TR" dirty="0">
                <a:solidFill>
                  <a:prstClr val="black"/>
                </a:solidFill>
              </a:rPr>
              <a:t>11</a:t>
            </a:r>
          </a:p>
          <a:p>
            <a:pPr marL="0" indent="0">
              <a:buNone/>
            </a:pPr>
            <a:r>
              <a:rPr lang="tr-TR" dirty="0" err="1" smtClean="0">
                <a:solidFill>
                  <a:prstClr val="black"/>
                </a:solidFill>
              </a:rPr>
              <a:t>The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Number </a:t>
            </a:r>
            <a:r>
              <a:rPr lang="en-US" dirty="0">
                <a:solidFill>
                  <a:prstClr val="black"/>
                </a:solidFill>
              </a:rPr>
              <a:t>of PhD graduates abroad </a:t>
            </a:r>
            <a:r>
              <a:rPr lang="tr-TR" dirty="0" smtClean="0">
                <a:solidFill>
                  <a:prstClr val="black"/>
                </a:solidFill>
              </a:rPr>
              <a:t>: </a:t>
            </a:r>
            <a:r>
              <a:rPr lang="tr-TR" dirty="0">
                <a:solidFill>
                  <a:prstClr val="black"/>
                </a:solidFill>
              </a:rPr>
              <a:t>8</a:t>
            </a:r>
          </a:p>
          <a:p>
            <a:pPr marL="0" indent="0">
              <a:buNone/>
            </a:pPr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tr-TR" dirty="0" smtClean="0"/>
              <a:t>N</a:t>
            </a:r>
            <a:r>
              <a:rPr lang="en-US" dirty="0" smtClean="0"/>
              <a:t>umber </a:t>
            </a:r>
            <a:r>
              <a:rPr lang="en-US" dirty="0"/>
              <a:t>of people with experience abroad</a:t>
            </a:r>
            <a:r>
              <a:rPr lang="tr-TR" dirty="0" smtClean="0">
                <a:solidFill>
                  <a:prstClr val="black"/>
                </a:solidFill>
              </a:rPr>
              <a:t>: </a:t>
            </a:r>
            <a:r>
              <a:rPr lang="tr-TR" dirty="0">
                <a:solidFill>
                  <a:prstClr val="black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1910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dirty="0"/>
              <a:t>ERASMUS </a:t>
            </a:r>
            <a:r>
              <a:rPr lang="tr-TR" dirty="0" smtClean="0"/>
              <a:t>PROGRAMME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/>
              <a:t>2017-2018)</a:t>
            </a: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621507" y="1873275"/>
            <a:ext cx="7893844" cy="3384525"/>
          </a:xfrm>
          <a:solidFill>
            <a:schemeClr val="accent3">
              <a:lumMod val="60000"/>
              <a:lumOff val="40000"/>
              <a:alpha val="5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algn="just"/>
            <a:r>
              <a:rPr lang="tr-TR" dirty="0" err="1"/>
              <a:t>Department</a:t>
            </a:r>
            <a:r>
              <a:rPr lang="tr-TR" dirty="0"/>
              <a:t> of </a:t>
            </a:r>
            <a:r>
              <a:rPr lang="tr-TR" dirty="0" smtClean="0"/>
              <a:t>Business</a:t>
            </a:r>
            <a:r>
              <a:rPr lang="tr-TR" dirty="0"/>
              <a:t>: 8</a:t>
            </a:r>
            <a:r>
              <a:rPr lang="tr-TR" dirty="0" smtClean="0"/>
              <a:t> </a:t>
            </a:r>
            <a:r>
              <a:rPr lang="tr-TR" dirty="0" err="1"/>
              <a:t>students</a:t>
            </a:r>
            <a:r>
              <a:rPr lang="tr-TR" dirty="0"/>
              <a:t> sent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 smtClean="0"/>
              <a:t>Italy</a:t>
            </a:r>
            <a:r>
              <a:rPr lang="tr-TR" dirty="0" smtClean="0"/>
              <a:t>, </a:t>
            </a:r>
            <a:r>
              <a:rPr lang="tr-TR" dirty="0" err="1" smtClean="0"/>
              <a:t>Hungary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Poland</a:t>
            </a:r>
          </a:p>
          <a:p>
            <a:pPr algn="just"/>
            <a:r>
              <a:rPr lang="tr-TR" dirty="0" err="1" smtClean="0"/>
              <a:t>Department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 smtClean="0"/>
              <a:t>Economics</a:t>
            </a:r>
            <a:r>
              <a:rPr lang="tr-TR" dirty="0"/>
              <a:t>: </a:t>
            </a:r>
            <a:r>
              <a:rPr lang="tr-TR" dirty="0" smtClean="0"/>
              <a:t>9 </a:t>
            </a:r>
            <a:r>
              <a:rPr lang="tr-TR" dirty="0" err="1"/>
              <a:t>students</a:t>
            </a:r>
            <a:r>
              <a:rPr lang="tr-TR" dirty="0"/>
              <a:t> sent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smtClean="0"/>
              <a:t>Germany, </a:t>
            </a:r>
            <a:r>
              <a:rPr lang="tr-TR" dirty="0" err="1"/>
              <a:t>I</a:t>
            </a:r>
            <a:r>
              <a:rPr lang="tr-TR" dirty="0" err="1" smtClean="0"/>
              <a:t>taly</a:t>
            </a:r>
            <a:r>
              <a:rPr lang="tr-TR" dirty="0" smtClean="0"/>
              <a:t>, Poland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Greece</a:t>
            </a:r>
            <a:endParaRPr lang="tr-TR" dirty="0"/>
          </a:p>
          <a:p>
            <a:pPr algn="just"/>
            <a:r>
              <a:rPr lang="tr-TR" dirty="0" err="1"/>
              <a:t>Department</a:t>
            </a:r>
            <a:r>
              <a:rPr lang="tr-TR" dirty="0"/>
              <a:t> of International </a:t>
            </a:r>
            <a:r>
              <a:rPr lang="tr-TR" dirty="0" err="1" smtClean="0"/>
              <a:t>Relations</a:t>
            </a:r>
            <a:r>
              <a:rPr lang="tr-TR" dirty="0" smtClean="0"/>
              <a:t>: 4 </a:t>
            </a:r>
            <a:r>
              <a:rPr lang="tr-TR" dirty="0" err="1"/>
              <a:t>students</a:t>
            </a:r>
            <a:r>
              <a:rPr lang="tr-TR" dirty="0"/>
              <a:t> sent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smtClean="0"/>
              <a:t>Germany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Hungary</a:t>
            </a:r>
            <a:r>
              <a:rPr lang="tr-TR" dirty="0" smtClean="0"/>
              <a:t> </a:t>
            </a:r>
            <a:endParaRPr lang="tr-TR" dirty="0"/>
          </a:p>
          <a:p>
            <a:pPr algn="just"/>
            <a:r>
              <a:rPr lang="en-US" dirty="0"/>
              <a:t>Department of Political Science and Public </a:t>
            </a:r>
            <a:r>
              <a:rPr lang="en-US" dirty="0" err="1" smtClean="0"/>
              <a:t>Administratio</a:t>
            </a:r>
            <a:r>
              <a:rPr lang="tr-TR" dirty="0" smtClean="0"/>
              <a:t>n</a:t>
            </a:r>
            <a:r>
              <a:rPr lang="tr-TR" dirty="0"/>
              <a:t>: 4 </a:t>
            </a:r>
            <a:r>
              <a:rPr lang="tr-TR" dirty="0" err="1"/>
              <a:t>students</a:t>
            </a:r>
            <a:r>
              <a:rPr lang="tr-TR" dirty="0"/>
              <a:t> sent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smtClean="0"/>
              <a:t>Poland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16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OTHER STUDENT AND STAFF MOBILITY</a:t>
            </a:r>
            <a:endParaRPr lang="tr-TR" dirty="0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621507" y="1921377"/>
            <a:ext cx="7893844" cy="1431424"/>
          </a:xfrm>
          <a:solidFill>
            <a:schemeClr val="accent3">
              <a:lumMod val="60000"/>
              <a:lumOff val="40000"/>
              <a:alpha val="5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tr-TR" dirty="0" err="1"/>
              <a:t>Erasmus</a:t>
            </a:r>
            <a:r>
              <a:rPr lang="tr-TR" dirty="0"/>
              <a:t> </a:t>
            </a:r>
            <a:r>
              <a:rPr lang="tr-TR" dirty="0" err="1"/>
              <a:t>Staff</a:t>
            </a:r>
            <a:r>
              <a:rPr lang="tr-TR" dirty="0"/>
              <a:t> </a:t>
            </a:r>
            <a:r>
              <a:rPr lang="tr-TR" dirty="0" err="1" smtClean="0"/>
              <a:t>Mobility</a:t>
            </a:r>
            <a:endParaRPr lang="tr-TR" dirty="0" smtClean="0"/>
          </a:p>
          <a:p>
            <a:pPr lvl="1"/>
            <a:r>
              <a:rPr lang="tr-TR" dirty="0" smtClean="0"/>
              <a:t>1 </a:t>
            </a:r>
            <a:r>
              <a:rPr lang="tr-TR" dirty="0" err="1" smtClean="0"/>
              <a:t>Lecturer</a:t>
            </a:r>
            <a:r>
              <a:rPr lang="tr-TR" dirty="0" smtClean="0"/>
              <a:t>(</a:t>
            </a:r>
            <a:r>
              <a:rPr lang="tr-TR" dirty="0" err="1"/>
              <a:t>I</a:t>
            </a:r>
            <a:r>
              <a:rPr lang="tr-TR" dirty="0" err="1" smtClean="0"/>
              <a:t>taly</a:t>
            </a:r>
            <a:r>
              <a:rPr lang="tr-TR" dirty="0" smtClean="0"/>
              <a:t> </a:t>
            </a:r>
            <a:r>
              <a:rPr lang="tr-TR" dirty="0"/>
              <a:t>/ 2017-2018 </a:t>
            </a:r>
            <a:r>
              <a:rPr lang="tr-TR" dirty="0" err="1"/>
              <a:t>Academic</a:t>
            </a:r>
            <a:r>
              <a:rPr lang="tr-TR" dirty="0"/>
              <a:t> </a:t>
            </a:r>
            <a:r>
              <a:rPr lang="tr-TR" dirty="0" err="1"/>
              <a:t>Year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1 </a:t>
            </a:r>
            <a:r>
              <a:rPr lang="tr-TR" dirty="0" err="1" smtClean="0"/>
              <a:t>Lecturer</a:t>
            </a:r>
            <a:r>
              <a:rPr lang="tr-TR" dirty="0" smtClean="0"/>
              <a:t>(</a:t>
            </a:r>
            <a:r>
              <a:rPr lang="tr-TR" dirty="0" err="1" smtClean="0"/>
              <a:t>Romania</a:t>
            </a:r>
            <a:r>
              <a:rPr lang="tr-TR" dirty="0" smtClean="0"/>
              <a:t> </a:t>
            </a:r>
            <a:r>
              <a:rPr lang="tr-TR" dirty="0"/>
              <a:t>/ 2018-2019 </a:t>
            </a:r>
            <a:r>
              <a:rPr lang="tr-TR" dirty="0" smtClean="0"/>
              <a:t>2 </a:t>
            </a:r>
            <a:r>
              <a:rPr lang="tr-TR" dirty="0" err="1"/>
              <a:t>Academic</a:t>
            </a:r>
            <a:r>
              <a:rPr lang="tr-TR" dirty="0"/>
              <a:t> </a:t>
            </a:r>
            <a:r>
              <a:rPr lang="tr-TR" dirty="0" err="1"/>
              <a:t>Year</a:t>
            </a:r>
            <a:r>
              <a:rPr lang="tr-TR" dirty="0"/>
              <a:t>)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628650" y="3487238"/>
            <a:ext cx="7893844" cy="1431424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prstClr val="black"/>
                </a:solidFill>
              </a:rPr>
              <a:t>Farabi Program(2019-2020 </a:t>
            </a:r>
            <a:r>
              <a:rPr lang="tr-TR" dirty="0" err="1"/>
              <a:t>Academic</a:t>
            </a:r>
            <a:r>
              <a:rPr lang="tr-TR" dirty="0"/>
              <a:t> </a:t>
            </a:r>
            <a:r>
              <a:rPr lang="tr-TR" dirty="0" err="1"/>
              <a:t>Year</a:t>
            </a:r>
            <a:r>
              <a:rPr lang="tr-TR" dirty="0" smtClean="0">
                <a:solidFill>
                  <a:prstClr val="black"/>
                </a:solidFill>
              </a:rPr>
              <a:t>)</a:t>
            </a:r>
            <a:endParaRPr lang="tr-TR" dirty="0">
              <a:solidFill>
                <a:prstClr val="black"/>
              </a:solidFill>
            </a:endParaRPr>
          </a:p>
          <a:p>
            <a:pPr lvl="1"/>
            <a:r>
              <a:rPr lang="tr-TR" dirty="0">
                <a:solidFill>
                  <a:prstClr val="black"/>
                </a:solidFill>
              </a:rPr>
              <a:t>4 Business Administration </a:t>
            </a:r>
            <a:r>
              <a:rPr lang="tr-TR" dirty="0" err="1">
                <a:solidFill>
                  <a:prstClr val="black"/>
                </a:solidFill>
              </a:rPr>
              <a:t>Student</a:t>
            </a:r>
            <a:endParaRPr lang="tr-TR" dirty="0">
              <a:solidFill>
                <a:prstClr val="black"/>
              </a:solidFill>
            </a:endParaRPr>
          </a:p>
          <a:p>
            <a:pPr lvl="1"/>
            <a:r>
              <a:rPr lang="tr-TR" dirty="0">
                <a:solidFill>
                  <a:prstClr val="black"/>
                </a:solidFill>
              </a:rPr>
              <a:t>4 </a:t>
            </a:r>
            <a:r>
              <a:rPr lang="tr-TR" dirty="0" err="1" smtClean="0">
                <a:solidFill>
                  <a:prstClr val="black"/>
                </a:solidFill>
              </a:rPr>
              <a:t>Economics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Student</a:t>
            </a:r>
            <a:endParaRPr lang="tr-TR" dirty="0">
              <a:solidFill>
                <a:prstClr val="black"/>
              </a:solidFill>
            </a:endParaRPr>
          </a:p>
          <a:p>
            <a:pPr lvl="1"/>
            <a:r>
              <a:rPr lang="tr-TR" dirty="0">
                <a:solidFill>
                  <a:prstClr val="black"/>
                </a:solidFill>
              </a:rPr>
              <a:t>1 </a:t>
            </a:r>
            <a:r>
              <a:rPr lang="tr-TR" dirty="0" smtClean="0">
                <a:solidFill>
                  <a:prstClr val="black"/>
                </a:solidFill>
              </a:rPr>
              <a:t>International </a:t>
            </a:r>
            <a:r>
              <a:rPr lang="tr-TR" dirty="0" err="1" smtClean="0">
                <a:solidFill>
                  <a:prstClr val="black"/>
                </a:solidFill>
              </a:rPr>
              <a:t>Relations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Student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21507" y="5053099"/>
            <a:ext cx="7893844" cy="1431424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prstClr val="black"/>
                </a:solidFill>
              </a:rPr>
              <a:t>Mevlana </a:t>
            </a:r>
            <a:r>
              <a:rPr lang="tr-TR" dirty="0" smtClean="0">
                <a:solidFill>
                  <a:prstClr val="black"/>
                </a:solidFill>
              </a:rPr>
              <a:t>Program </a:t>
            </a:r>
            <a:r>
              <a:rPr lang="tr-TR" dirty="0">
                <a:solidFill>
                  <a:prstClr val="black"/>
                </a:solidFill>
              </a:rPr>
              <a:t>(2019-2020 </a:t>
            </a:r>
            <a:r>
              <a:rPr lang="tr-TR" dirty="0" err="1"/>
              <a:t>Academic</a:t>
            </a:r>
            <a:r>
              <a:rPr lang="tr-TR" dirty="0"/>
              <a:t> </a:t>
            </a:r>
            <a:r>
              <a:rPr lang="tr-TR" dirty="0" err="1"/>
              <a:t>Year</a:t>
            </a:r>
            <a:r>
              <a:rPr lang="tr-TR" dirty="0" smtClean="0">
                <a:solidFill>
                  <a:prstClr val="black"/>
                </a:solidFill>
              </a:rPr>
              <a:t>)</a:t>
            </a:r>
            <a:endParaRPr lang="tr-TR" dirty="0">
              <a:solidFill>
                <a:prstClr val="black"/>
              </a:solidFill>
            </a:endParaRPr>
          </a:p>
          <a:p>
            <a:pPr lvl="1"/>
            <a:r>
              <a:rPr lang="tr-TR" dirty="0">
                <a:solidFill>
                  <a:prstClr val="black"/>
                </a:solidFill>
              </a:rPr>
              <a:t>2 Business Administration </a:t>
            </a:r>
            <a:r>
              <a:rPr lang="tr-TR" dirty="0" err="1">
                <a:solidFill>
                  <a:prstClr val="black"/>
                </a:solidFill>
              </a:rPr>
              <a:t>Student</a:t>
            </a:r>
            <a:endParaRPr lang="tr-TR" dirty="0">
              <a:solidFill>
                <a:prstClr val="black"/>
              </a:solidFill>
            </a:endParaRPr>
          </a:p>
          <a:p>
            <a:pPr lvl="1"/>
            <a:r>
              <a:rPr lang="tr-TR" dirty="0">
                <a:solidFill>
                  <a:prstClr val="black"/>
                </a:solidFill>
              </a:rPr>
              <a:t>1 </a:t>
            </a:r>
            <a:r>
              <a:rPr lang="tr-TR" dirty="0" err="1">
                <a:solidFill>
                  <a:prstClr val="black"/>
                </a:solidFill>
              </a:rPr>
              <a:t>Economics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err="1">
                <a:solidFill>
                  <a:prstClr val="black"/>
                </a:solidFill>
              </a:rPr>
              <a:t>Student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3"/>
            <a:ext cx="9144000" cy="6732103"/>
          </a:xfrm>
          <a:solidFill>
            <a:schemeClr val="accent3">
              <a:lumMod val="60000"/>
              <a:lumOff val="40000"/>
              <a:alpha val="5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  <a:tabLst>
                <a:tab pos="1254125" algn="l"/>
              </a:tabLst>
            </a:pPr>
            <a:r>
              <a:rPr lang="tr-TR" dirty="0"/>
              <a:t>  </a:t>
            </a:r>
            <a:r>
              <a:rPr lang="tr-TR" sz="3000" b="1" dirty="0" err="1"/>
              <a:t>Important</a:t>
            </a:r>
            <a:r>
              <a:rPr lang="tr-TR" sz="3000" b="1" dirty="0"/>
              <a:t> </a:t>
            </a:r>
            <a:r>
              <a:rPr lang="tr-TR" sz="3000" b="1" dirty="0" err="1" smtClean="0"/>
              <a:t>notes</a:t>
            </a:r>
            <a:r>
              <a:rPr lang="tr-TR" sz="3000" b="1" dirty="0" smtClean="0"/>
              <a:t>:</a:t>
            </a:r>
            <a:endParaRPr lang="tr-TR" sz="3000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/>
              <a:t>There </a:t>
            </a:r>
            <a:r>
              <a:rPr lang="en-US" dirty="0"/>
              <a:t>are traditions in our faculty, which has a history of 40 years. In other words, it has an institutional culture and structure.</a:t>
            </a:r>
            <a:endParaRPr lang="tr-T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Academic merit is prioritized in academician employment</a:t>
            </a:r>
            <a:r>
              <a:rPr lang="en-US" dirty="0" smtClean="0"/>
              <a:t>.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/>
              <a:t>Academic</a:t>
            </a:r>
            <a:r>
              <a:rPr lang="tr-TR" dirty="0"/>
              <a:t> </a:t>
            </a:r>
            <a:r>
              <a:rPr lang="tr-TR" dirty="0" err="1"/>
              <a:t>performance</a:t>
            </a:r>
            <a:r>
              <a:rPr lang="tr-TR" dirty="0"/>
              <a:t> is </a:t>
            </a:r>
            <a:r>
              <a:rPr lang="tr-TR" dirty="0" err="1"/>
              <a:t>encouraged</a:t>
            </a:r>
            <a:r>
              <a:rPr lang="tr-TR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There is continuing education for academics with the support of the </a:t>
            </a:r>
            <a:r>
              <a:rPr lang="en-US" dirty="0" err="1" smtClean="0"/>
              <a:t>Rectorate</a:t>
            </a:r>
            <a:r>
              <a:rPr lang="en-US" dirty="0" smtClean="0"/>
              <a:t>.</a:t>
            </a:r>
            <a:endParaRPr lang="tr-T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/>
              <a:t>We </a:t>
            </a:r>
            <a:r>
              <a:rPr lang="en-US" dirty="0"/>
              <a:t>are reducing our student numbers in a planned way.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Students are supported in internships, scientific and social responsibility projects</a:t>
            </a:r>
            <a:r>
              <a:rPr lang="en-US" dirty="0" smtClean="0"/>
              <a:t>.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Scientific and social activities are tried to be done together with student clubs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Course information packages are continuously updated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Students, academicians and the school administration meet regularly and discuss education and training issues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Decisions in all boards and commissions are taken under free and democratic conditions.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986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3"/>
            <a:ext cx="9144000" cy="6732103"/>
          </a:xfrm>
          <a:solidFill>
            <a:schemeClr val="accent3">
              <a:lumMod val="60000"/>
              <a:lumOff val="40000"/>
              <a:alpha val="5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b="1" dirty="0" err="1" smtClean="0"/>
              <a:t>Important</a:t>
            </a:r>
            <a:r>
              <a:rPr lang="tr-TR" b="1" dirty="0" smtClean="0"/>
              <a:t> </a:t>
            </a:r>
            <a:r>
              <a:rPr lang="tr-TR" b="1" dirty="0" err="1" smtClean="0"/>
              <a:t>Notes</a:t>
            </a:r>
            <a:r>
              <a:rPr lang="tr-TR" b="1" dirty="0" smtClean="0"/>
              <a:t>:</a:t>
            </a:r>
            <a:endParaRPr lang="tr-T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Our 2019 </a:t>
            </a:r>
            <a:r>
              <a:rPr lang="tr-TR" dirty="0"/>
              <a:t>A</a:t>
            </a:r>
            <a:r>
              <a:rPr lang="en-US" dirty="0" err="1" smtClean="0"/>
              <a:t>nnual</a:t>
            </a:r>
            <a:r>
              <a:rPr lang="tr-TR" dirty="0" smtClean="0"/>
              <a:t> Activity</a:t>
            </a:r>
            <a:r>
              <a:rPr lang="en-US" dirty="0" smtClean="0"/>
              <a:t> </a:t>
            </a:r>
            <a:r>
              <a:rPr lang="tr-TR" dirty="0" smtClean="0"/>
              <a:t>R</a:t>
            </a:r>
            <a:r>
              <a:rPr lang="en-US" dirty="0" err="1" smtClean="0"/>
              <a:t>eport</a:t>
            </a:r>
            <a:r>
              <a:rPr lang="en-US" dirty="0" smtClean="0"/>
              <a:t> </a:t>
            </a:r>
            <a:r>
              <a:rPr lang="en-US" dirty="0"/>
              <a:t>is put on our website in English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Our strategic plan is put on our website in English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Our strategic plan, that is, our priorities, are constantly reviewed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Our faculty was found successful in the internal evaluation of our university in 2019.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80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800" dirty="0" smtClean="0"/>
              <a:t>ERCIYES UNIVESITY</a:t>
            </a:r>
            <a:r>
              <a:rPr lang="tr-TR" sz="4800" dirty="0"/>
              <a:t/>
            </a:r>
            <a:br>
              <a:rPr lang="tr-TR" sz="4800" dirty="0"/>
            </a:br>
            <a:r>
              <a:rPr lang="en-US" sz="4800" dirty="0" smtClean="0"/>
              <a:t>FACULTY </a:t>
            </a:r>
            <a:r>
              <a:rPr lang="en-US" sz="4800" dirty="0"/>
              <a:t>OF ECONOMICS AND ADMINISTRATIVE SCIENCES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4274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err="1"/>
              <a:t>T</a:t>
            </a:r>
            <a:r>
              <a:rPr lang="tr-TR" b="1" dirty="0" err="1" smtClean="0"/>
              <a:t>owards</a:t>
            </a:r>
            <a:r>
              <a:rPr lang="tr-TR" b="1" dirty="0" smtClean="0"/>
              <a:t> </a:t>
            </a:r>
            <a:r>
              <a:rPr lang="tr-TR" b="1" dirty="0" err="1"/>
              <a:t>good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better</a:t>
            </a:r>
            <a:r>
              <a:rPr lang="tr-TR" b="1" dirty="0"/>
              <a:t>. </a:t>
            </a:r>
            <a:r>
              <a:rPr lang="tr-TR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1021</TotalTime>
  <Words>410</Words>
  <Application>Microsoft Office PowerPoint</Application>
  <PresentationFormat>Ekran Gösterisi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Akış</vt:lpstr>
      <vt:lpstr>Office Teması</vt:lpstr>
      <vt:lpstr>1_Office Teması</vt:lpstr>
      <vt:lpstr>2_Office Teması</vt:lpstr>
      <vt:lpstr>3_Office Teması</vt:lpstr>
      <vt:lpstr>4_Office Teması</vt:lpstr>
      <vt:lpstr>1_Akış</vt:lpstr>
      <vt:lpstr>ERCIYES UNIVESITY FACULTY OF ECONOMICS AND ADMINISTRATIVE SCIENCES</vt:lpstr>
      <vt:lpstr>Historical Backround</vt:lpstr>
      <vt:lpstr>ACADEMIC PROFILE</vt:lpstr>
      <vt:lpstr>ERASMUS PROGRAMME (2017-2018)</vt:lpstr>
      <vt:lpstr>OTHER STUDENT AND STAFF MOBILITY</vt:lpstr>
      <vt:lpstr>PowerPoint Sunusu</vt:lpstr>
      <vt:lpstr>PowerPoint Sunusu</vt:lpstr>
      <vt:lpstr>ERCIYES UNIVESITY FACULTY OF ECONOMICS AND ADMINISTRATIVE SCIENCES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onur</dc:creator>
  <cp:lastModifiedBy>Osman Unutulmaz</cp:lastModifiedBy>
  <cp:revision>24</cp:revision>
  <dcterms:created xsi:type="dcterms:W3CDTF">2018-04-26T07:05:35Z</dcterms:created>
  <dcterms:modified xsi:type="dcterms:W3CDTF">2020-11-03T09:50:49Z</dcterms:modified>
</cp:coreProperties>
</file>